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4"/>
  </p:notesMasterIdLst>
  <p:handoutMasterIdLst>
    <p:handoutMasterId r:id="rId45"/>
  </p:handoutMasterIdLst>
  <p:sldIdLst>
    <p:sldId id="603" r:id="rId8"/>
    <p:sldId id="2340" r:id="rId9"/>
    <p:sldId id="739" r:id="rId10"/>
    <p:sldId id="2621" r:id="rId11"/>
    <p:sldId id="2607" r:id="rId12"/>
    <p:sldId id="2611" r:id="rId13"/>
    <p:sldId id="2622" r:id="rId14"/>
    <p:sldId id="2623" r:id="rId15"/>
    <p:sldId id="2624" r:id="rId16"/>
    <p:sldId id="2627" r:id="rId17"/>
    <p:sldId id="2625" r:id="rId18"/>
    <p:sldId id="2397" r:id="rId19"/>
    <p:sldId id="2612" r:id="rId20"/>
    <p:sldId id="2635" r:id="rId21"/>
    <p:sldId id="2639" r:id="rId22"/>
    <p:sldId id="2633" r:id="rId23"/>
    <p:sldId id="2634" r:id="rId24"/>
    <p:sldId id="2636" r:id="rId25"/>
    <p:sldId id="2631" r:id="rId26"/>
    <p:sldId id="2640" r:id="rId27"/>
    <p:sldId id="2628" r:id="rId28"/>
    <p:sldId id="2632" r:id="rId29"/>
    <p:sldId id="2637" r:id="rId30"/>
    <p:sldId id="2629" r:id="rId31"/>
    <p:sldId id="2619" r:id="rId32"/>
    <p:sldId id="2608" r:id="rId33"/>
    <p:sldId id="2609" r:id="rId34"/>
    <p:sldId id="2613" r:id="rId35"/>
    <p:sldId id="2626" r:id="rId36"/>
    <p:sldId id="2618" r:id="rId37"/>
    <p:sldId id="2614" r:id="rId38"/>
    <p:sldId id="2617" r:id="rId39"/>
    <p:sldId id="2615" r:id="rId40"/>
    <p:sldId id="2620" r:id="rId41"/>
    <p:sldId id="2616" r:id="rId42"/>
    <p:sldId id="582" r:id="rId4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0432FF"/>
    <a:srgbClr val="0096FF"/>
    <a:srgbClr val="F2F2F2"/>
    <a:srgbClr val="4F81BD"/>
    <a:srgbClr val="E2F9D0"/>
    <a:srgbClr val="221815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2024/7/21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pfun.com/#step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i-org/grok-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blog/introducing-dbrx-new-state-art-open-llm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mi.moonshot.cn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71A7C8-49C3-104C-B55C-DB051073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522046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525786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00296" y="1966219"/>
            <a:ext cx="11171138" cy="3066490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KIMI</a:t>
            </a: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长序列</a:t>
            </a:r>
            <a:endParaRPr lang="en-US" altLang="zh-CN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看大模型发展趋势 </a:t>
            </a:r>
            <a:r>
              <a:rPr lang="en-US" altLang="zh-CN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II</a:t>
            </a:r>
            <a:endParaRPr lang="zh-CN" altLang="en-US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49E72F-B44F-7F48-AEE0-8119ACC2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一年融资 </a:t>
            </a:r>
            <a:r>
              <a:rPr lang="en-US" altLang="zh-CN" dirty="0"/>
              <a:t>10</a:t>
            </a:r>
            <a:r>
              <a:rPr lang="zh-CN" altLang="en-US" dirty="0"/>
              <a:t> 亿美元的月之暗面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E5E28F-5BED-5447-8814-E0CDEA7746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652" y="1419980"/>
            <a:ext cx="3214116" cy="49949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55189D-8264-6E46-BB44-0BE5ACF111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424017"/>
            <a:ext cx="3706627" cy="501081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672873-2B1F-3448-8DFB-200DA9579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3158" y="1419980"/>
            <a:ext cx="3433950" cy="4935100"/>
          </a:xfrm>
          <a:ln w="57150">
            <a:solidFill>
              <a:schemeClr val="bg1">
                <a:lumMod val="85000"/>
              </a:schemeClr>
            </a:solidFill>
          </a:ln>
        </p:spPr>
        <p:txBody>
          <a:bodyPr anchor="ctr"/>
          <a:lstStyle/>
          <a:p>
            <a:r>
              <a:rPr lang="en-US" altLang="zh-CN" sz="1600" dirty="0"/>
              <a:t>A</a:t>
            </a:r>
            <a:r>
              <a:rPr lang="zh-CN" altLang="en-US" sz="1600" dirty="0"/>
              <a:t>股市场上，</a:t>
            </a:r>
            <a:r>
              <a:rPr lang="en-US" altLang="zh-CN" sz="1600" dirty="0"/>
              <a:t>Kimi</a:t>
            </a:r>
            <a:r>
              <a:rPr lang="zh-CN" altLang="en-US" sz="1600" dirty="0"/>
              <a:t>概念股约</a:t>
            </a:r>
            <a:r>
              <a:rPr lang="en-US" altLang="zh-CN" sz="1600" dirty="0"/>
              <a:t>23</a:t>
            </a:r>
            <a:r>
              <a:rPr lang="zh-CN" altLang="en-US" sz="1600" dirty="0"/>
              <a:t>只。</a:t>
            </a:r>
            <a:endParaRPr lang="en-US" altLang="zh-CN" sz="1600" dirty="0"/>
          </a:p>
          <a:p>
            <a:r>
              <a:rPr lang="zh-CN" altLang="en-US" sz="1600" dirty="0"/>
              <a:t>受益于</a:t>
            </a:r>
            <a:r>
              <a:rPr lang="en-US" altLang="zh-CN" sz="1600" dirty="0"/>
              <a:t>Kimi</a:t>
            </a:r>
            <a:r>
              <a:rPr lang="zh-CN" altLang="en-US" sz="1600" dirty="0"/>
              <a:t>消息面的利好催化，</a:t>
            </a:r>
            <a:r>
              <a:rPr lang="en-US" altLang="zh-CN" sz="1600" dirty="0"/>
              <a:t>3</a:t>
            </a:r>
            <a:r>
              <a:rPr lang="zh-CN" altLang="en-US" sz="1600" dirty="0"/>
              <a:t>月至今，概念股集体大涨。</a:t>
            </a:r>
            <a:endParaRPr lang="en-US" altLang="zh-CN" sz="1600" dirty="0"/>
          </a:p>
          <a:p>
            <a:r>
              <a:rPr lang="zh-CN" altLang="en-US" sz="1600" dirty="0"/>
              <a:t>龙头股华策影视</a:t>
            </a:r>
            <a:r>
              <a:rPr lang="en-US" altLang="zh-CN" sz="1600" dirty="0"/>
              <a:t>3</a:t>
            </a:r>
            <a:r>
              <a:rPr lang="zh-CN" altLang="en-US" sz="1600" dirty="0"/>
              <a:t>连板，月内累计涨幅高达</a:t>
            </a:r>
            <a:r>
              <a:rPr lang="en-US" altLang="zh-CN" sz="1600" dirty="0"/>
              <a:t>101.46%</a:t>
            </a:r>
            <a:r>
              <a:rPr lang="zh-CN" altLang="en-US" sz="1600" dirty="0"/>
              <a:t>。公司与月之暗面进行了深度合作，其内部系统已经接入</a:t>
            </a:r>
            <a:r>
              <a:rPr lang="en-US" altLang="zh-CN" sz="1600" dirty="0"/>
              <a:t>Kimi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r>
              <a:rPr lang="zh-CN" altLang="en-US" sz="1600" dirty="0"/>
              <a:t>掌阅科技、中广天择、福昕软件等月内涨幅均超过</a:t>
            </a:r>
            <a:r>
              <a:rPr lang="en-US" altLang="zh-CN" sz="1600" dirty="0"/>
              <a:t>70%</a:t>
            </a:r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5219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077719-7C42-F347-B386-F84D1063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dirty="0"/>
              <a:t>阶跃星辰大模型新玩家官宣 </a:t>
            </a:r>
            <a:r>
              <a:rPr lang="en-US" altLang="zh-CN" dirty="0"/>
              <a:t>Step</a:t>
            </a:r>
            <a:r>
              <a:rPr lang="zh-CN" altLang="en-US" dirty="0"/>
              <a:t> 系列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C13FAD-11CC-5E43-B804-7C7C2133DE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531" y="1970560"/>
            <a:ext cx="9085700" cy="438452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DD281D6-CD01-524F-A35F-7A6A3E9A09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官宣</a:t>
            </a:r>
            <a:r>
              <a:rPr lang="en-US" altLang="zh-CN" dirty="0"/>
              <a:t>Step-1 </a:t>
            </a:r>
            <a:r>
              <a:rPr lang="zh-CN" altLang="en-US" dirty="0"/>
              <a:t>千亿规模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Step-1V </a:t>
            </a:r>
            <a:r>
              <a:rPr lang="zh-CN" altLang="en-US" dirty="0"/>
              <a:t>千亿参数</a:t>
            </a:r>
            <a:r>
              <a:rPr lang="en-US" altLang="zh-CN" dirty="0"/>
              <a:t>MLM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Step-2 </a:t>
            </a:r>
            <a:r>
              <a:rPr lang="zh-CN" altLang="en-US" dirty="0"/>
              <a:t>万亿规模 </a:t>
            </a:r>
            <a:r>
              <a:rPr lang="en-US" altLang="zh-CN" dirty="0"/>
              <a:t>MoE 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预览版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https://www.stepfun.com/#step2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62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大模型涌现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4B66616-981A-384D-A255-514153066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718524"/>
              </p:ext>
            </p:extLst>
          </p:nvPr>
        </p:nvGraphicFramePr>
        <p:xfrm>
          <a:off x="623635" y="1445782"/>
          <a:ext cx="10963473" cy="4636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434">
                  <a:extLst>
                    <a:ext uri="{9D8B030D-6E8A-4147-A177-3AD203B41FA5}">
                      <a16:colId xmlns:a16="http://schemas.microsoft.com/office/drawing/2014/main" val="1099556206"/>
                    </a:ext>
                  </a:extLst>
                </a:gridCol>
                <a:gridCol w="1370434">
                  <a:extLst>
                    <a:ext uri="{9D8B030D-6E8A-4147-A177-3AD203B41FA5}">
                      <a16:colId xmlns:a16="http://schemas.microsoft.com/office/drawing/2014/main" val="3843430667"/>
                    </a:ext>
                  </a:extLst>
                </a:gridCol>
                <a:gridCol w="1880159">
                  <a:extLst>
                    <a:ext uri="{9D8B030D-6E8A-4147-A177-3AD203B41FA5}">
                      <a16:colId xmlns:a16="http://schemas.microsoft.com/office/drawing/2014/main" val="1911479391"/>
                    </a:ext>
                  </a:extLst>
                </a:gridCol>
                <a:gridCol w="1411430">
                  <a:extLst>
                    <a:ext uri="{9D8B030D-6E8A-4147-A177-3AD203B41FA5}">
                      <a16:colId xmlns:a16="http://schemas.microsoft.com/office/drawing/2014/main" val="2197106841"/>
                    </a:ext>
                  </a:extLst>
                </a:gridCol>
                <a:gridCol w="1232754">
                  <a:extLst>
                    <a:ext uri="{9D8B030D-6E8A-4147-A177-3AD203B41FA5}">
                      <a16:colId xmlns:a16="http://schemas.microsoft.com/office/drawing/2014/main" val="62668901"/>
                    </a:ext>
                  </a:extLst>
                </a:gridCol>
                <a:gridCol w="1232754">
                  <a:extLst>
                    <a:ext uri="{9D8B030D-6E8A-4147-A177-3AD203B41FA5}">
                      <a16:colId xmlns:a16="http://schemas.microsoft.com/office/drawing/2014/main" val="2578945007"/>
                    </a:ext>
                  </a:extLst>
                </a:gridCol>
                <a:gridCol w="1232754">
                  <a:extLst>
                    <a:ext uri="{9D8B030D-6E8A-4147-A177-3AD203B41FA5}">
                      <a16:colId xmlns:a16="http://schemas.microsoft.com/office/drawing/2014/main" val="3574282170"/>
                    </a:ext>
                  </a:extLst>
                </a:gridCol>
                <a:gridCol w="1232754">
                  <a:extLst>
                    <a:ext uri="{9D8B030D-6E8A-4147-A177-3AD203B41FA5}">
                      <a16:colId xmlns:a16="http://schemas.microsoft.com/office/drawing/2014/main" val="4285921498"/>
                    </a:ext>
                  </a:extLst>
                </a:gridCol>
              </a:tblGrid>
              <a:tr h="5795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Model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参数量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模型结构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序列长度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数据规模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开源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时间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企业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86661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DBRX</a:t>
                      </a: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132B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16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 *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MOE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 *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36B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Act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训练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32k</a:t>
                      </a:r>
                    </a:p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32k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12T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开源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2024-03-27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Databricks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015973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Step-1/2</a:t>
                      </a:r>
                      <a:endParaRPr lang="zh-CN" altLang="en-US" sz="1200" b="1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闭源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2024-03-24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阶跃星辰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597890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Mistral v0.2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7B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*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MOE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Act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训练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32K</a:t>
                      </a:r>
                    </a:p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32K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Tiny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开源</a:t>
                      </a:r>
                      <a:endParaRPr lang="en-US" altLang="zh-CN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Large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闭源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kern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2024-03-24</a:t>
                      </a:r>
                      <a:endParaRPr lang="zh-CN" altLang="en-US" sz="1200" kern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Mistral AI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3375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1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KIMI</a:t>
                      </a:r>
                      <a:r>
                        <a:rPr lang="zh-CN" altLang="en-US" sz="1200" b="1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1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Chat</a:t>
                      </a:r>
                      <a:endParaRPr lang="zh-CN" altLang="en-US" sz="1200" b="1" i="0" kern="1200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 </a:t>
                      </a:r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~3000K</a:t>
                      </a:r>
                    </a:p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 </a:t>
                      </a:r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2000K</a:t>
                      </a:r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中文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闭源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2024-03-18</a:t>
                      </a:r>
                      <a:endParaRPr lang="zh-CN" altLang="en-US" sz="1200" b="0" i="0" kern="1200" dirty="0">
                        <a:solidFill>
                          <a:srgbClr val="FF0000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月之暗面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227692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Grok-1</a:t>
                      </a: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314B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 *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MOE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（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*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Act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训练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8K</a:t>
                      </a:r>
                    </a:p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128K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开源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2024-03-17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XAI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158710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Qwen1.5</a:t>
                      </a:r>
                      <a:endParaRPr lang="zh-CN" altLang="en-US" sz="1200" b="1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0.5B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1.8B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7B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14B </a:t>
                      </a:r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和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72B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Decoder-only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训练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32k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开源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2024-02-07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阿里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175888"/>
                  </a:ext>
                </a:extLst>
              </a:tr>
              <a:tr h="579545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1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Claude 2.1</a:t>
                      </a:r>
                      <a:endParaRPr lang="zh-CN" altLang="en-US" sz="1200" b="1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 </a:t>
                      </a:r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200K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zh-CN" altLang="en-US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闭源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2023-11-25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Anthropic</a:t>
                      </a:r>
                      <a:endParaRPr lang="zh-CN" altLang="en-US" sz="1200" b="0" i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D1D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73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长序列</a:t>
            </a:r>
          </a:p>
        </p:txBody>
      </p:sp>
    </p:spTree>
    <p:extLst>
      <p:ext uri="{BB962C8B-B14F-4D97-AF65-F5344CB8AC3E}">
        <p14:creationId xmlns:p14="http://schemas.microsoft.com/office/powerpoint/2010/main" val="407273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B54ACD-0902-124E-AABA-36DA6875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大模型序列长度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69672B-6050-444C-A2D2-83FB93F87C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131" y="1622482"/>
            <a:ext cx="10684500" cy="46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0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4A5E21F-B885-384F-8947-F6123A9F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长文本大模型之争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741763-EB5C-4F46-8F9C-411B5AEAE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9964" y="1360170"/>
            <a:ext cx="5297144" cy="4994910"/>
          </a:xfrm>
          <a:ln w="57150">
            <a:solidFill>
              <a:schemeClr val="bg1">
                <a:lumMod val="8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KIMI</a:t>
            </a:r>
            <a:r>
              <a:rPr lang="zh-CN" altLang="en-US" dirty="0"/>
              <a:t> 上线时间 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月，可以支持无损上下文长度最多为</a:t>
            </a:r>
            <a:r>
              <a:rPr lang="en-US" altLang="zh-CN" dirty="0"/>
              <a:t>20</a:t>
            </a:r>
            <a:r>
              <a:rPr lang="zh-CN" altLang="en-US" dirty="0"/>
              <a:t>万汉字。在</a:t>
            </a:r>
            <a:r>
              <a:rPr lang="en-US" altLang="zh-CN" dirty="0"/>
              <a:t>5</a:t>
            </a:r>
            <a:r>
              <a:rPr lang="zh-CN" altLang="en-US" dirty="0"/>
              <a:t>个月的时间内，月之暗面直接将长文本能力提高</a:t>
            </a:r>
            <a:r>
              <a:rPr lang="en-US" altLang="zh-CN" dirty="0"/>
              <a:t>10</a:t>
            </a:r>
            <a:r>
              <a:rPr lang="zh-CN" altLang="en-US" dirty="0"/>
              <a:t>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长文本能力最强的谷歌</a:t>
            </a:r>
            <a:r>
              <a:rPr lang="en-US" altLang="zh-CN" dirty="0"/>
              <a:t>gemini 1.5</a:t>
            </a:r>
            <a:r>
              <a:rPr lang="zh-CN" altLang="en-US" dirty="0"/>
              <a:t>、</a:t>
            </a:r>
            <a:r>
              <a:rPr lang="en-US" altLang="zh-CN" dirty="0"/>
              <a:t>Claude3</a:t>
            </a:r>
            <a:r>
              <a:rPr lang="zh-CN" altLang="en-US" dirty="0"/>
              <a:t>支持</a:t>
            </a:r>
            <a:r>
              <a:rPr lang="en-US" altLang="zh-CN" dirty="0"/>
              <a:t>100</a:t>
            </a:r>
            <a:r>
              <a:rPr lang="zh-CN" altLang="en-US" dirty="0"/>
              <a:t>万</a:t>
            </a:r>
            <a:r>
              <a:rPr lang="en-US" altLang="zh-CN" dirty="0"/>
              <a:t>token</a:t>
            </a:r>
            <a:r>
              <a:rPr lang="zh-CN" altLang="en-US" dirty="0"/>
              <a:t>，</a:t>
            </a:r>
            <a:r>
              <a:rPr lang="en-US" altLang="zh-CN" dirty="0"/>
              <a:t>kimi 200</a:t>
            </a:r>
            <a:r>
              <a:rPr lang="zh-CN" altLang="en-US" dirty="0"/>
              <a:t>万汉字上下文长度或已超越海外顶尖大模型水平。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0BB066-23AA-0F44-B35A-5F794072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298240"/>
            <a:ext cx="5103019" cy="51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7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8A0A6A-280A-DB4A-BD3C-4035616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长序列技术挑战 </a:t>
            </a:r>
            <a:r>
              <a:rPr lang="en-US" altLang="zh-CN" dirty="0"/>
              <a:t>I</a:t>
            </a:r>
            <a:r>
              <a:rPr lang="zh-CN" altLang="en-US" dirty="0"/>
              <a:t>：训练数据比例低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022674-DCC1-374F-957B-D7B3CADB95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~90%</a:t>
            </a:r>
            <a:r>
              <a:rPr lang="zh-CN" altLang="en-US" dirty="0"/>
              <a:t> 训练数据 </a:t>
            </a:r>
            <a:r>
              <a:rPr lang="en-US" altLang="zh-CN" dirty="0"/>
              <a:t>Token</a:t>
            </a:r>
            <a:r>
              <a:rPr lang="zh-CN" altLang="en-US" dirty="0"/>
              <a:t> 小于 </a:t>
            </a:r>
            <a:r>
              <a:rPr lang="en-US" altLang="zh-CN" dirty="0"/>
              <a:t>1K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&lt;1%</a:t>
            </a:r>
            <a:r>
              <a:rPr lang="zh-CN" altLang="en-US" dirty="0"/>
              <a:t> 训练数据 </a:t>
            </a:r>
            <a:r>
              <a:rPr lang="en-US" altLang="zh-CN" dirty="0"/>
              <a:t>Token</a:t>
            </a:r>
            <a:r>
              <a:rPr lang="zh-CN" altLang="en-US" dirty="0"/>
              <a:t> 长度大于 </a:t>
            </a:r>
            <a:r>
              <a:rPr lang="en-US" altLang="zh-CN" dirty="0"/>
              <a:t>32K</a:t>
            </a:r>
            <a:r>
              <a:rPr lang="zh-CN" altLang="en-US" dirty="0"/>
              <a:t>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4C1E27-4D7D-0247-BCB2-DA906098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5" y="2721208"/>
            <a:ext cx="5588529" cy="35898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9493A2-02FE-684E-AF21-E56EFAF255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1823" y="2795750"/>
            <a:ext cx="5077297" cy="34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7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8A0A6A-280A-DB4A-BD3C-4035616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长序列技术挑战 </a:t>
            </a:r>
            <a:r>
              <a:rPr lang="en-US" altLang="zh-CN" dirty="0"/>
              <a:t>II</a:t>
            </a:r>
            <a:r>
              <a:rPr lang="zh-CN" altLang="en-US" dirty="0"/>
              <a:t>：训推成本和难度增加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5022674-DCC1-374F-957B-D7B3CADB95F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计算复杂度随输入序列长度乘平方增加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输入序列长度越长，模型需要序列并行，并行度越高模型利用率 </a:t>
                </a:r>
                <a:r>
                  <a:rPr lang="en-US" altLang="zh-CN" dirty="0"/>
                  <a:t>MFU</a:t>
                </a:r>
                <a:r>
                  <a:rPr lang="zh-CN" altLang="en-US" dirty="0"/>
                  <a:t> 越低；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B5022674-DCC1-374F-957B-D7B3CADB9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F131069-E19E-D84A-9913-E2FE2C9025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014" y="2570878"/>
            <a:ext cx="6974068" cy="37842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C04731-B538-0841-A18E-F3D5CC7347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3984" y="2964894"/>
            <a:ext cx="3310760" cy="30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2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48A0A6A-280A-DB4A-BD3C-40356166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长序列技术挑战 </a:t>
            </a:r>
            <a:r>
              <a:rPr lang="en-US" altLang="zh-CN" dirty="0"/>
              <a:t>III</a:t>
            </a:r>
            <a:r>
              <a:rPr lang="zh-CN" altLang="en-US" dirty="0"/>
              <a:t>：模型能力评估难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022674-DCC1-374F-957B-D7B3CADB95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模型性能评估随着序列长度扩展而恶化，执行评估任务越来越慢；</a:t>
            </a:r>
            <a:endParaRPr lang="en-US" altLang="zh-CN" dirty="0"/>
          </a:p>
          <a:p>
            <a:r>
              <a:rPr lang="zh-CN" altLang="en-US" dirty="0"/>
              <a:t>如何观察模型在整个序列中的信息；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FB233B-B0A5-FA41-929E-97FA11BC70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5" y="2824786"/>
            <a:ext cx="4869286" cy="30504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9E3ED5-6A17-F94B-83DE-6D343051EF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935" y="2824786"/>
            <a:ext cx="5882553" cy="307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2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通过综合算法、数据、工程实现超长序列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C68FCA-7D5B-B549-9844-A7EC58A0AB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572" y="1464192"/>
            <a:ext cx="10525617" cy="49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7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CBAEAA-14CF-0A40-8EFC-24F960E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长文本的优点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9C976-8268-CD4D-989A-FD85D1D7D3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更好地理解文档：</a:t>
            </a:r>
            <a:r>
              <a:rPr lang="zh-CN" altLang="en-US" dirty="0"/>
              <a:t>通过扩展上下文窗口，</a:t>
            </a:r>
            <a:r>
              <a:rPr lang="en-US" altLang="zh-CN" dirty="0"/>
              <a:t>LLM</a:t>
            </a:r>
            <a:r>
              <a:rPr lang="zh-CN" altLang="en-US" dirty="0"/>
              <a:t> 可以更好地捕捉文档中长距离依赖和全局信息</a:t>
            </a:r>
            <a:r>
              <a:rPr lang="en-US" altLang="zh-CN" dirty="0"/>
              <a:t>,</a:t>
            </a:r>
            <a:r>
              <a:rPr lang="zh-CN" altLang="en-US" dirty="0"/>
              <a:t>从而提高摘要、问答等任务的性能。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增强指代消解：</a:t>
            </a:r>
            <a:r>
              <a:rPr lang="zh-CN" altLang="en-US" dirty="0"/>
              <a:t>更长上下文窗口，帮助 </a:t>
            </a:r>
            <a:r>
              <a:rPr lang="en-US" altLang="zh-CN" dirty="0"/>
              <a:t>LLM</a:t>
            </a:r>
            <a:r>
              <a:rPr lang="zh-CN" altLang="en-US" dirty="0"/>
              <a:t> 更好地确定代词所指代的实体，从而提高指代消解的准确性。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改进机器翻译：</a:t>
            </a:r>
            <a:r>
              <a:rPr lang="zh-CN" altLang="en-US" dirty="0"/>
              <a:t>扩展上下文有助于更好地保留原文的语义，尤其是在专业术语、歧义词等方面，提高翻译质量。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增强</a:t>
            </a:r>
            <a:r>
              <a:rPr lang="en-US" altLang="zh-CN" dirty="0">
                <a:solidFill>
                  <a:srgbClr val="FF0000"/>
                </a:solidFill>
              </a:rPr>
              <a:t>few-shot</a:t>
            </a:r>
            <a:r>
              <a:rPr lang="zh-CN" altLang="en-US" dirty="0">
                <a:solidFill>
                  <a:srgbClr val="FF0000"/>
                </a:solidFill>
              </a:rPr>
              <a:t> 能力：</a:t>
            </a:r>
            <a:r>
              <a:rPr lang="en-US" altLang="zh-CN" dirty="0"/>
              <a:t>LLM</a:t>
            </a:r>
            <a:r>
              <a:rPr lang="zh-CN" altLang="en-US" dirty="0"/>
              <a:t> 可以更好地进行 </a:t>
            </a:r>
            <a:r>
              <a:rPr lang="en-US" altLang="zh-CN" dirty="0"/>
              <a:t>few-shot</a:t>
            </a:r>
            <a:r>
              <a:rPr lang="zh-CN" altLang="en-US" dirty="0"/>
              <a:t> 学习，提高新任务泛化能力。</a:t>
            </a:r>
            <a:r>
              <a:rPr lang="en-US" altLang="zh-CN" dirty="0"/>
              <a:t>LLM</a:t>
            </a:r>
            <a:r>
              <a:rPr lang="zh-CN" altLang="en-US" dirty="0"/>
              <a:t> 直接通过 </a:t>
            </a:r>
            <a:r>
              <a:rPr lang="en-US" altLang="zh-CN" dirty="0"/>
              <a:t>Prompt</a:t>
            </a:r>
            <a:r>
              <a:rPr lang="zh-CN" altLang="en-US" dirty="0"/>
              <a:t> 就可以让模型学到新能力。</a:t>
            </a:r>
          </a:p>
        </p:txBody>
      </p:sp>
    </p:spTree>
    <p:extLst>
      <p:ext uri="{BB962C8B-B14F-4D97-AF65-F5344CB8AC3E}">
        <p14:creationId xmlns:p14="http://schemas.microsoft.com/office/powerpoint/2010/main" val="24454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>
                <a:latin typeface="Gill Sans MT" panose="020B0502020104020203" pitchFamily="34" charset="0"/>
              </a:rPr>
              <a:t>MOE</a:t>
            </a:r>
            <a:r>
              <a:rPr lang="zh-CN" altLang="en-US" dirty="0">
                <a:latin typeface="Gill Sans MT" panose="020B0502020104020203" pitchFamily="34" charset="0"/>
              </a:rPr>
              <a:t>的挑战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69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1924AA7-DD0D-FB49-B0C7-E3109532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长序列技术挑战 </a:t>
            </a:r>
            <a:r>
              <a:rPr lang="en-US" altLang="zh-CN" dirty="0"/>
              <a:t>I</a:t>
            </a:r>
            <a:r>
              <a:rPr lang="zh-CN" altLang="en-US" dirty="0"/>
              <a:t>：训练负载不均衡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A05593-BF46-C947-A377-5FBEA2C22F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Gate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需要和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共同训练，需要新的负载均衡</a:t>
            </a:r>
            <a:r>
              <a:rPr lang="en-US" altLang="zh-CN" dirty="0"/>
              <a:t>Loss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保证 </a:t>
            </a:r>
            <a:r>
              <a:rPr lang="en-US" altLang="zh-CN" dirty="0"/>
              <a:t>Expert</a:t>
            </a:r>
            <a:r>
              <a:rPr lang="zh-CN" altLang="en-US" dirty="0"/>
              <a:t> 训练均衡，减少计算资源浪费（</a:t>
            </a:r>
            <a:r>
              <a:rPr lang="en-US" altLang="zh-CN" dirty="0"/>
              <a:t>15%</a:t>
            </a:r>
            <a:r>
              <a:rPr lang="zh-CN" altLang="en-US" dirty="0"/>
              <a:t> </a:t>
            </a:r>
            <a:r>
              <a:rPr lang="en-US" altLang="zh-CN" dirty="0"/>
              <a:t>Expert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75%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）；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684A17-2DEB-8A4B-9D54-35B58BB047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526" y="2657800"/>
            <a:ext cx="9909709" cy="37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1924AA7-DD0D-FB49-B0C7-E3109532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长序列技术挑战 </a:t>
            </a:r>
            <a:r>
              <a:rPr lang="en-US" altLang="zh-CN" dirty="0"/>
              <a:t>II</a:t>
            </a:r>
            <a:r>
              <a:rPr lang="zh-CN" altLang="en-US" dirty="0"/>
              <a:t>：训练有效性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A05593-BF46-C947-A377-5FBEA2C22F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Expert</a:t>
            </a:r>
            <a:r>
              <a:rPr lang="zh-CN" altLang="en-US" dirty="0"/>
              <a:t> 切分到不同 </a:t>
            </a:r>
            <a:r>
              <a:rPr lang="en-US" altLang="zh-CN" dirty="0"/>
              <a:t>rank</a:t>
            </a:r>
            <a:r>
              <a:rPr lang="zh-CN" altLang="en-US" dirty="0"/>
              <a:t>，节点间进行 </a:t>
            </a:r>
            <a:r>
              <a:rPr lang="en-US" altLang="zh-CN" dirty="0"/>
              <a:t>Token</a:t>
            </a:r>
            <a:r>
              <a:rPr lang="zh-CN" altLang="en-US" dirty="0"/>
              <a:t> 交互；</a:t>
            </a:r>
            <a:endParaRPr lang="en-US" altLang="zh-CN" dirty="0"/>
          </a:p>
          <a:p>
            <a:r>
              <a:rPr lang="en-US" altLang="zh-CN" dirty="0"/>
              <a:t>MOE</a:t>
            </a:r>
            <a:r>
              <a:rPr lang="zh-CN" altLang="en-US" dirty="0"/>
              <a:t> 集合通信使用 </a:t>
            </a:r>
            <a:r>
              <a:rPr lang="en-US" altLang="zh-CN" dirty="0"/>
              <a:t>ALL2ALL</a:t>
            </a:r>
            <a:r>
              <a:rPr lang="zh-CN" altLang="en-US" dirty="0"/>
              <a:t>，在端到端的通信耗时占比大，影响 </a:t>
            </a:r>
            <a:r>
              <a:rPr lang="en-US" altLang="zh-CN" dirty="0"/>
              <a:t>MFU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0CC64F-A044-664F-931D-B4C5043E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47" y="2575035"/>
            <a:ext cx="9393867" cy="39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9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zh-CN" altLang="en-US" dirty="0">
                <a:latin typeface="Gill Sans MT" panose="020B0502020104020203" pitchFamily="34" charset="0"/>
              </a:rPr>
              <a:t>看 </a:t>
            </a:r>
            <a:r>
              <a:rPr lang="en-US" altLang="zh-CN" dirty="0">
                <a:latin typeface="Gill Sans MT" panose="020B0502020104020203" pitchFamily="34" charset="0"/>
              </a:rPr>
              <a:t>LLM</a:t>
            </a:r>
            <a:r>
              <a:rPr lang="zh-CN" altLang="en-US" dirty="0">
                <a:latin typeface="Gill Sans MT" panose="020B0502020104020203" pitchFamily="34" charset="0"/>
              </a:rPr>
              <a:t> 趋势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1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93FA74-9256-4348-B003-7B14FC4F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大模型发展趋势与思考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B4B91-FDEA-2148-B2B7-E237122B78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对大模型技术趋势思考：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国外逐渐掌握大模型训练能力，大模型技术开始同质化；国内大模型超预期开始出现头部；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长文本、</a:t>
            </a:r>
            <a:r>
              <a:rPr lang="en-US" altLang="zh-CN" dirty="0"/>
              <a:t>MOE</a:t>
            </a:r>
            <a:r>
              <a:rPr lang="zh-CN" altLang="en-US" dirty="0"/>
              <a:t> 将会是 </a:t>
            </a:r>
            <a:r>
              <a:rPr lang="en-US" altLang="zh-CN" dirty="0"/>
              <a:t>24</a:t>
            </a:r>
            <a:r>
              <a:rPr lang="zh-CN" altLang="en-US" dirty="0"/>
              <a:t> 年大规模 </a:t>
            </a:r>
            <a:r>
              <a:rPr lang="en-US" altLang="zh-CN" dirty="0"/>
              <a:t>LLM</a:t>
            </a:r>
            <a:r>
              <a:rPr lang="zh-CN" altLang="en-US" dirty="0"/>
              <a:t> 大模型（</a:t>
            </a:r>
            <a:r>
              <a:rPr lang="en-US" altLang="zh-CN" dirty="0"/>
              <a:t>7B~300B</a:t>
            </a:r>
            <a:r>
              <a:rPr lang="zh-CN" altLang="en-US" dirty="0"/>
              <a:t>）云测训练和部署重要趋势；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小规模 </a:t>
            </a:r>
            <a:r>
              <a:rPr lang="en-US" altLang="zh-CN" dirty="0"/>
              <a:t>LLM</a:t>
            </a:r>
            <a:r>
              <a:rPr lang="zh-CN" altLang="en-US" dirty="0"/>
              <a:t> 大模型（</a:t>
            </a:r>
            <a:r>
              <a:rPr lang="en-US" altLang="zh-CN" dirty="0"/>
              <a:t>1B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7B</a:t>
            </a:r>
            <a:r>
              <a:rPr lang="zh-CN" altLang="en-US" dirty="0"/>
              <a:t>）将助力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PC</a:t>
            </a:r>
            <a:r>
              <a:rPr lang="zh-CN" altLang="en-US" dirty="0"/>
              <a:t>、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Phone</a:t>
            </a:r>
            <a:r>
              <a:rPr lang="zh-CN" altLang="en-US" dirty="0"/>
              <a:t> 应用快速落地；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对计算厂商、大模型厂商、投融资思考：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23</a:t>
            </a:r>
            <a:r>
              <a:rPr lang="zh-CN" altLang="en-US" sz="1800" dirty="0"/>
              <a:t> 年主要跟随 </a:t>
            </a:r>
            <a:r>
              <a:rPr lang="en-US" altLang="zh-CN" sz="1800" dirty="0"/>
              <a:t>LLAMA</a:t>
            </a:r>
            <a:r>
              <a:rPr lang="zh-CN" altLang="en-US" sz="1800" dirty="0"/>
              <a:t>，</a:t>
            </a:r>
            <a:r>
              <a:rPr lang="en-US" altLang="zh-CN" sz="1800" dirty="0"/>
              <a:t>24</a:t>
            </a:r>
            <a:r>
              <a:rPr lang="zh-CN" altLang="en-US" sz="1800" dirty="0"/>
              <a:t> 年国外开源闭源大爆发如何快速响应和支撑业界大模型发展？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/>
              <a:t>百模大战厂商面对快速发展的国内外 </a:t>
            </a:r>
            <a:r>
              <a:rPr lang="en-US" altLang="zh-CN" sz="1800" dirty="0"/>
              <a:t>LLM</a:t>
            </a:r>
            <a:r>
              <a:rPr lang="zh-CN" altLang="en-US" sz="1800" dirty="0"/>
              <a:t> 大模型应该如何走出独立道路？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KIMI</a:t>
            </a:r>
            <a:r>
              <a:rPr lang="zh-CN" altLang="en-US" sz="1800" dirty="0"/>
              <a:t> 概念股背后的推手？</a:t>
            </a:r>
            <a:endParaRPr lang="en-US" altLang="zh-CN" sz="1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54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3AAEA-5C62-AB48-A764-C1A28F8A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长序列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F34FA-FA1E-9D43-BD2E-24BD979B45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长序列重要的指标是看召回 </a:t>
            </a:r>
            <a:r>
              <a:rPr kumimoji="1" lang="en-US" altLang="zh-CN" dirty="0"/>
              <a:t>Recall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(Accuracy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Retrieval)</a:t>
            </a:r>
            <a:r>
              <a:rPr kumimoji="1" lang="zh-CN" altLang="en-US" dirty="0"/>
              <a:t>，而不是创作能力 </a:t>
            </a:r>
            <a:r>
              <a:rPr kumimoji="1" lang="en-US" altLang="zh-CN" dirty="0"/>
              <a:t>(Generative)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C15B3D-7179-D443-88FC-3B4B33401D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127" y="2088615"/>
            <a:ext cx="10466507" cy="42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16279-734E-5E47-895A-F227EE4B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混合专家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38513B-8126-7944-B1BB-2466C77A6E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MOE</a:t>
            </a:r>
            <a:r>
              <a:rPr lang="zh-CN" altLang="en-US" dirty="0"/>
              <a:t> 稀疏结构重点不在模型参数量，而不是模型效果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628780-C7EA-0741-8C33-E08674F69C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68" y="2273107"/>
            <a:ext cx="11172825" cy="38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4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对百模大战产商思考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23</a:t>
            </a:r>
            <a:r>
              <a:rPr lang="zh-CN" altLang="en-US" sz="2000" dirty="0">
                <a:solidFill>
                  <a:srgbClr val="FF0000"/>
                </a:solidFill>
              </a:rPr>
              <a:t> 年跟随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 甚至魔改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YI</a:t>
            </a:r>
            <a:r>
              <a:rPr lang="zh-CN" altLang="en-US" sz="2000" dirty="0">
                <a:solidFill>
                  <a:srgbClr val="FF0000"/>
                </a:solidFill>
              </a:rPr>
              <a:t> 大模型），</a:t>
            </a: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年国外开源闭源大爆发：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继续跟随 </a:t>
            </a:r>
            <a:r>
              <a:rPr lang="en-US" altLang="zh-CN" sz="1800" dirty="0">
                <a:latin typeface="Gill Sans MT" panose="020B0502020104020203" pitchFamily="34" charset="0"/>
              </a:rPr>
              <a:t>LLAMA3</a:t>
            </a:r>
            <a:r>
              <a:rPr lang="zh-CN" altLang="en-US" sz="1800" dirty="0">
                <a:latin typeface="Gill Sans MT" panose="020B0502020104020203" pitchFamily="34" charset="0"/>
              </a:rPr>
              <a:t> 进行魔改？还是基于 </a:t>
            </a:r>
            <a:r>
              <a:rPr lang="en-US" altLang="zh-CN" sz="1800" dirty="0">
                <a:latin typeface="Gill Sans MT" panose="020B0502020104020203" pitchFamily="34" charset="0"/>
              </a:rPr>
              <a:t>Grok</a:t>
            </a:r>
            <a:r>
              <a:rPr lang="zh-CN" altLang="en-US" sz="1800" dirty="0">
                <a:latin typeface="Gill Sans MT" panose="020B0502020104020203" pitchFamily="34" charset="0"/>
              </a:rPr>
              <a:t>、</a:t>
            </a:r>
            <a:r>
              <a:rPr lang="en-US" altLang="zh-CN" sz="1800" dirty="0">
                <a:latin typeface="Gill Sans MT" panose="020B0502020104020203" pitchFamily="34" charset="0"/>
              </a:rPr>
              <a:t> DBRX</a:t>
            </a:r>
            <a:r>
              <a:rPr lang="zh-CN" altLang="en-US" sz="1800" dirty="0">
                <a:latin typeface="Gill Sans MT" panose="020B0502020104020203" pitchFamily="34" charset="0"/>
              </a:rPr>
              <a:t>进行 </a:t>
            </a:r>
            <a:r>
              <a:rPr lang="en-US" altLang="zh-CN" sz="1800" dirty="0">
                <a:latin typeface="Gill Sans MT" panose="020B0502020104020203" pitchFamily="34" charset="0"/>
              </a:rPr>
              <a:t>L1/L2</a:t>
            </a:r>
            <a:r>
              <a:rPr lang="zh-CN" altLang="en-US" sz="1800" dirty="0">
                <a:latin typeface="Gill Sans MT" panose="020B0502020104020203" pitchFamily="34" charset="0"/>
              </a:rPr>
              <a:t> 进行微调和魔改？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百模大战的厂商核心竞争力在何方？应用服务？政企关系订单？转变文生视频 </a:t>
            </a:r>
            <a:r>
              <a:rPr lang="en-US" altLang="zh-CN" sz="1800" dirty="0">
                <a:latin typeface="Gill Sans MT" panose="020B0502020104020203" pitchFamily="34" charset="0"/>
              </a:rPr>
              <a:t>SORA</a:t>
            </a:r>
            <a:r>
              <a:rPr lang="zh-CN" altLang="en-US" sz="1800" dirty="0">
                <a:latin typeface="Gill Sans MT" panose="020B0502020104020203" pitchFamily="34" charset="0"/>
              </a:rPr>
              <a:t> 赛道？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面对国外王炸级产品，选择什么时候发布自家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大模型合适？</a:t>
            </a:r>
          </a:p>
        </p:txBody>
      </p:sp>
    </p:spTree>
    <p:extLst>
      <p:ext uri="{BB962C8B-B14F-4D97-AF65-F5344CB8AC3E}">
        <p14:creationId xmlns:p14="http://schemas.microsoft.com/office/powerpoint/2010/main" val="116911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对百模大战产商思考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23</a:t>
            </a:r>
            <a:r>
              <a:rPr lang="zh-CN" altLang="en-US" sz="2000" dirty="0">
                <a:solidFill>
                  <a:srgbClr val="FF0000"/>
                </a:solidFill>
              </a:rPr>
              <a:t> 年跟随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 甚至魔改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YI</a:t>
            </a:r>
            <a:r>
              <a:rPr lang="zh-CN" altLang="en-US" sz="2000" dirty="0">
                <a:solidFill>
                  <a:srgbClr val="FF0000"/>
                </a:solidFill>
              </a:rPr>
              <a:t> 大模型），</a:t>
            </a: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年国外开源闭源大爆发：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为什么首先做出大模型的不是国内大厂，而是创业公司？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大模型是否只需要真正 </a:t>
            </a:r>
            <a:r>
              <a:rPr lang="en-US" altLang="zh-CN" sz="1800" dirty="0">
                <a:latin typeface="Gill Sans MT" panose="020B0502020104020203" pitchFamily="34" charset="0"/>
              </a:rPr>
              <a:t>N</a:t>
            </a:r>
            <a:r>
              <a:rPr lang="zh-CN" altLang="en-US" sz="1800" dirty="0">
                <a:latin typeface="Gill Sans MT" panose="020B0502020104020203" pitchFamily="34" charset="0"/>
              </a:rPr>
              <a:t> 哥核心人才，而不是乌合之众？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大厂严重 </a:t>
            </a:r>
            <a:r>
              <a:rPr lang="en-US" altLang="zh-CN" sz="1800" dirty="0">
                <a:latin typeface="Gill Sans MT" panose="020B0502020104020203" pitchFamily="34" charset="0"/>
              </a:rPr>
              <a:t>KPI</a:t>
            </a:r>
            <a:r>
              <a:rPr lang="zh-CN" altLang="en-US" sz="1800" dirty="0">
                <a:latin typeface="Gill Sans MT" panose="020B0502020104020203" pitchFamily="34" charset="0"/>
              </a:rPr>
              <a:t> 导向方式不利于大模型方向创新，需要灵活快速适应变化的创业公司？</a:t>
            </a:r>
          </a:p>
        </p:txBody>
      </p:sp>
    </p:spTree>
    <p:extLst>
      <p:ext uri="{BB962C8B-B14F-4D97-AF65-F5344CB8AC3E}">
        <p14:creationId xmlns:p14="http://schemas.microsoft.com/office/powerpoint/2010/main" val="123088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大模型混战：</a:t>
            </a:r>
            <a:r>
              <a:rPr lang="zh-CN" altLang="en-US" sz="2400" dirty="0">
                <a:latin typeface="Gill Sans MT" panose="020B0502020104020203" pitchFamily="34" charset="0"/>
              </a:rPr>
              <a:t>最新 </a:t>
            </a:r>
            <a:r>
              <a:rPr lang="en-US" altLang="zh-CN" sz="2400" dirty="0">
                <a:latin typeface="Gill Sans MT" panose="020B0502020104020203" pitchFamily="34" charset="0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</a:rPr>
              <a:t> 大模型介绍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长序列讨论：</a:t>
            </a:r>
            <a:r>
              <a:rPr lang="zh-CN" altLang="en-US" sz="2400" dirty="0">
                <a:latin typeface="Gill Sans MT" panose="020B0502020104020203" pitchFamily="34" charset="0"/>
              </a:rPr>
              <a:t>长序列带来问题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看 </a:t>
            </a: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大模型趋势：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百模厂商的冲击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DA1CB84-23AA-B14B-A4AF-30703D50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8294" y="1680744"/>
            <a:ext cx="5160173" cy="3496511"/>
          </a:xfrm>
          <a:prstGeom prst="roundRect">
            <a:avLst>
              <a:gd name="adj" fmla="val 63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302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对计算产商思考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23</a:t>
            </a:r>
            <a:r>
              <a:rPr lang="zh-CN" altLang="en-US" sz="2000" dirty="0">
                <a:solidFill>
                  <a:srgbClr val="FF0000"/>
                </a:solidFill>
              </a:rPr>
              <a:t> 年适配好 </a:t>
            </a:r>
            <a:r>
              <a:rPr lang="en-US" altLang="zh-CN" sz="2000" dirty="0">
                <a:solidFill>
                  <a:srgbClr val="FF0000"/>
                </a:solidFill>
              </a:rPr>
              <a:t>LLAMA</a:t>
            </a:r>
            <a:r>
              <a:rPr lang="zh-CN" altLang="en-US" sz="2000" dirty="0">
                <a:solidFill>
                  <a:srgbClr val="FF0000"/>
                </a:solidFill>
              </a:rPr>
              <a:t> 系列及其衍生（</a:t>
            </a:r>
            <a:r>
              <a:rPr lang="en-US" altLang="zh-CN" sz="2000" dirty="0">
                <a:solidFill>
                  <a:srgbClr val="FF0000"/>
                </a:solidFill>
              </a:rPr>
              <a:t> BaiChuan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etc..</a:t>
            </a:r>
            <a:r>
              <a:rPr lang="zh-CN" altLang="en-US" sz="2000" dirty="0">
                <a:solidFill>
                  <a:srgbClr val="FF0000"/>
                </a:solidFill>
              </a:rPr>
              <a:t>），</a:t>
            </a: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年国外开源大爆发：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如英特尔 </a:t>
            </a:r>
            <a:r>
              <a:rPr lang="en-US" altLang="zh-CN" sz="1800" dirty="0">
                <a:latin typeface="Gill Sans MT" panose="020B0502020104020203" pitchFamily="34" charset="0"/>
              </a:rPr>
              <a:t>Gaudi2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POC</a:t>
            </a:r>
            <a:r>
              <a:rPr lang="zh-CN" altLang="en-US" sz="1800" dirty="0">
                <a:latin typeface="Gill Sans MT" panose="020B0502020104020203" pitchFamily="34" charset="0"/>
              </a:rPr>
              <a:t> 时只能适配 </a:t>
            </a:r>
            <a:r>
              <a:rPr lang="en-US" altLang="zh-CN" sz="1800" dirty="0">
                <a:latin typeface="Gill Sans MT" panose="020B0502020104020203" pitchFamily="34" charset="0"/>
              </a:rPr>
              <a:t>LLAMA</a:t>
            </a:r>
            <a:r>
              <a:rPr lang="zh-CN" altLang="en-US" sz="1800" dirty="0">
                <a:latin typeface="Gill Sans MT" panose="020B0502020104020203" pitchFamily="34" charset="0"/>
              </a:rPr>
              <a:t> 系列模型，计算产商 </a:t>
            </a:r>
            <a:r>
              <a:rPr lang="en-US" altLang="zh-CN" sz="1800" dirty="0">
                <a:latin typeface="Gill Sans MT" panose="020B0502020104020203" pitchFamily="34" charset="0"/>
              </a:rPr>
              <a:t>24</a:t>
            </a:r>
            <a:r>
              <a:rPr lang="zh-CN" altLang="en-US" sz="1800" dirty="0">
                <a:latin typeface="Gill Sans MT" panose="020B0502020104020203" pitchFamily="34" charset="0"/>
              </a:rPr>
              <a:t> 年继续努力跟跑开源大模型？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面向国内计算产商 如寒武纪</a:t>
            </a:r>
            <a:r>
              <a:rPr lang="en-US" altLang="zh-CN" sz="1800" dirty="0">
                <a:latin typeface="Gill Sans MT" panose="020B0502020104020203" pitchFamily="34" charset="0"/>
              </a:rPr>
              <a:t>/</a:t>
            </a:r>
            <a:r>
              <a:rPr lang="zh-CN" altLang="en-US" sz="1800" dirty="0">
                <a:latin typeface="Gill Sans MT" panose="020B0502020104020203" pitchFamily="34" charset="0"/>
              </a:rPr>
              <a:t>燧原 等需要耗费大量人力适配，</a:t>
            </a:r>
            <a:r>
              <a:rPr lang="en-US" altLang="zh-CN" sz="1800" dirty="0">
                <a:latin typeface="Gill Sans MT" panose="020B0502020104020203" pitchFamily="34" charset="0"/>
              </a:rPr>
              <a:t>24</a:t>
            </a:r>
            <a:r>
              <a:rPr lang="zh-CN" altLang="en-US" sz="1800" dirty="0">
                <a:latin typeface="Gill Sans MT" panose="020B0502020104020203" pitchFamily="34" charset="0"/>
              </a:rPr>
              <a:t> 年继续适配还是聚焦底层能力？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如何真正破局？聚焦底层能力，构建模块化性能 </a:t>
            </a:r>
            <a:r>
              <a:rPr lang="en-US" altLang="zh-CN" sz="1800" dirty="0">
                <a:latin typeface="Gill Sans MT" panose="020B0502020104020203" pitchFamily="34" charset="0"/>
              </a:rPr>
              <a:t>&amp;&amp;</a:t>
            </a:r>
            <a:r>
              <a:rPr lang="zh-CN" altLang="en-US" sz="1800" dirty="0">
                <a:latin typeface="Gill Sans MT" panose="020B0502020104020203" pitchFamily="34" charset="0"/>
              </a:rPr>
              <a:t> 精度 </a:t>
            </a:r>
            <a:r>
              <a:rPr lang="en-US" altLang="zh-CN" sz="1800" dirty="0">
                <a:latin typeface="Gill Sans MT" panose="020B0502020104020203" pitchFamily="34" charset="0"/>
              </a:rPr>
              <a:t>Benchmark</a:t>
            </a:r>
            <a:r>
              <a:rPr lang="zh-CN" altLang="en-US" sz="1800" dirty="0">
                <a:latin typeface="Gill Sans MT" panose="020B0502020104020203" pitchFamily="34" charset="0"/>
              </a:rPr>
              <a:t>，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大模型自行组装</a:t>
            </a:r>
          </a:p>
        </p:txBody>
      </p:sp>
    </p:spTree>
    <p:extLst>
      <p:ext uri="{BB962C8B-B14F-4D97-AF65-F5344CB8AC3E}">
        <p14:creationId xmlns:p14="http://schemas.microsoft.com/office/powerpoint/2010/main" val="36212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D07F954-9F65-574A-8475-5BCEDEFEE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062" y="1538036"/>
            <a:ext cx="3214638" cy="3781928"/>
          </a:xfrm>
          <a:prstGeom prst="roundRect">
            <a:avLst>
              <a:gd name="adj" fmla="val 65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336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对投融资思考 </a:t>
            </a:r>
            <a:r>
              <a:rPr lang="en-US" altLang="zh-CN" dirty="0">
                <a:solidFill>
                  <a:srgbClr val="C00000"/>
                </a:solidFill>
              </a:rPr>
              <a:t>I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en-US" sz="2000" dirty="0">
                <a:solidFill>
                  <a:srgbClr val="FF0000"/>
                </a:solidFill>
              </a:rPr>
              <a:t> 股出现 </a:t>
            </a:r>
            <a:r>
              <a:rPr lang="en-US" altLang="zh-CN" sz="2000" dirty="0">
                <a:solidFill>
                  <a:srgbClr val="FF0000"/>
                </a:solidFill>
              </a:rPr>
              <a:t>KIMI</a:t>
            </a:r>
            <a:r>
              <a:rPr lang="zh-CN" altLang="en-US" sz="2000" dirty="0">
                <a:solidFill>
                  <a:srgbClr val="FF0000"/>
                </a:solidFill>
              </a:rPr>
              <a:t> 概念股，火了一波公司，部分券商</a:t>
            </a:r>
            <a:r>
              <a:rPr lang="en-US" altLang="zh-CN" sz="2000" dirty="0">
                <a:solidFill>
                  <a:srgbClr val="FF0000"/>
                </a:solidFill>
              </a:rPr>
              <a:t>·</a:t>
            </a:r>
            <a:r>
              <a:rPr lang="zh-CN" altLang="en-US" sz="2000" dirty="0">
                <a:solidFill>
                  <a:srgbClr val="FF0000"/>
                </a:solidFill>
              </a:rPr>
              <a:t> 二级赚一茬：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A</a:t>
            </a:r>
            <a:r>
              <a:rPr lang="zh-CN" altLang="en-US" sz="1800" dirty="0">
                <a:latin typeface="Gill Sans MT" panose="020B0502020104020203" pitchFamily="34" charset="0"/>
              </a:rPr>
              <a:t> 股真的是什么都可以炒的，只要有故事</a:t>
            </a:r>
            <a:r>
              <a:rPr lang="en-US" altLang="zh-CN" sz="1800" dirty="0">
                <a:latin typeface="Gill Sans MT" panose="020B0502020104020203" pitchFamily="34" charset="0"/>
              </a:rPr>
              <a:t>…</a:t>
            </a:r>
            <a:r>
              <a:rPr lang="zh-CN" altLang="en-US" sz="1800" dirty="0">
                <a:latin typeface="Gill Sans MT" panose="020B0502020104020203" pitchFamily="34" charset="0"/>
              </a:rPr>
              <a:t> 入局需谨慎，炒股要大胆；可投资的热点仍然在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，其他行业（医药、消费等）增长和故事在哪里？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赶紧来了解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行业与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领域，但是不要相信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网课、不要相信李一舟，多给 </a:t>
            </a:r>
            <a:r>
              <a:rPr lang="en-US" altLang="zh-CN" sz="1800" dirty="0">
                <a:latin typeface="Gill Sans MT" panose="020B0502020104020203" pitchFamily="34" charset="0"/>
              </a:rPr>
              <a:t>ZOMI</a:t>
            </a:r>
            <a:r>
              <a:rPr lang="zh-CN" altLang="en-US" sz="1800" dirty="0">
                <a:latin typeface="Gill Sans MT" panose="020B0502020104020203" pitchFamily="34" charset="0"/>
              </a:rPr>
              <a:t> 点赞多关注和推广宣传下 </a:t>
            </a:r>
            <a:r>
              <a:rPr lang="en-US" altLang="zh-CN" sz="1800" dirty="0">
                <a:latin typeface="Gill Sans MT" panose="020B0502020104020203" pitchFamily="34" charset="0"/>
              </a:rPr>
              <a:t>ZOMI</a:t>
            </a:r>
            <a:r>
              <a:rPr lang="zh-CN" altLang="en-US" sz="1800" dirty="0">
                <a:latin typeface="Gill Sans MT" panose="020B0502020104020203" pitchFamily="34" charset="0"/>
              </a:rPr>
              <a:t>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大模型虽然有技术成果，但仍处于上半场，下半场产品和商业模式还没到；投大模型公司而不是投大模型，包括大模型应用、训推一体化的公司。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49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387A6F-16C8-B74E-B0B3-2F1EC5AD8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4173" y="1625844"/>
            <a:ext cx="4808415" cy="3606312"/>
          </a:xfrm>
          <a:prstGeom prst="roundRect">
            <a:avLst>
              <a:gd name="adj" fmla="val 46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947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对投融资思考 </a:t>
            </a:r>
            <a:r>
              <a:rPr lang="en-US" altLang="zh-CN" dirty="0">
                <a:solidFill>
                  <a:srgbClr val="C00000"/>
                </a:solidFill>
              </a:rPr>
              <a:t>II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年国外大模型开源和闭源大爆发：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短期内（</a:t>
            </a:r>
            <a:r>
              <a:rPr lang="en-US" altLang="zh-CN" sz="1800" dirty="0">
                <a:latin typeface="Gill Sans MT" panose="020B0502020104020203" pitchFamily="34" charset="0"/>
              </a:rPr>
              <a:t>24</a:t>
            </a:r>
            <a:r>
              <a:rPr lang="zh-CN" altLang="en-US" sz="1800" dirty="0">
                <a:latin typeface="Gill Sans MT" panose="020B0502020104020203" pitchFamily="34" charset="0"/>
              </a:rPr>
              <a:t> 年）仍然是大模型军备期，需要消耗大量算力训练，依然看好 </a:t>
            </a:r>
            <a:r>
              <a:rPr lang="en-US" altLang="zh-CN" sz="1800" dirty="0">
                <a:latin typeface="Gill Sans MT" panose="020B0502020104020203" pitchFamily="34" charset="0"/>
              </a:rPr>
              <a:t>NVIDIA/AMD</a:t>
            </a:r>
            <a:r>
              <a:rPr lang="zh-CN" altLang="en-US" sz="1800" dirty="0">
                <a:latin typeface="Gill Sans MT" panose="020B0502020104020203" pitchFamily="34" charset="0"/>
              </a:rPr>
              <a:t> 等 </a:t>
            </a:r>
            <a:r>
              <a:rPr lang="en-US" altLang="zh-CN" sz="1800" dirty="0">
                <a:latin typeface="Gill Sans MT" panose="020B0502020104020203" pitchFamily="34" charset="0"/>
              </a:rPr>
              <a:t>GPU</a:t>
            </a:r>
            <a:r>
              <a:rPr lang="zh-CN" altLang="en-US" sz="1800" dirty="0">
                <a:latin typeface="Gill Sans MT" panose="020B0502020104020203" pitchFamily="34" charset="0"/>
              </a:rPr>
              <a:t> 公司；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大量算力消耗大头是训练服务器，</a:t>
            </a:r>
            <a:r>
              <a:rPr lang="en-US" altLang="zh-CN" sz="1800" dirty="0">
                <a:latin typeface="Gill Sans MT" panose="020B0502020104020203" pitchFamily="34" charset="0"/>
              </a:rPr>
              <a:t>HBM</a:t>
            </a:r>
            <a:r>
              <a:rPr lang="zh-CN" altLang="en-US" sz="1800" dirty="0">
                <a:latin typeface="Gill Sans MT" panose="020B0502020104020203" pitchFamily="34" charset="0"/>
              </a:rPr>
              <a:t> 内存、</a:t>
            </a:r>
            <a:r>
              <a:rPr lang="en-US" altLang="zh-CN" sz="1800" dirty="0">
                <a:latin typeface="Gill Sans MT" panose="020B0502020104020203" pitchFamily="34" charset="0"/>
              </a:rPr>
              <a:t>RDMA</a:t>
            </a:r>
            <a:r>
              <a:rPr lang="zh-CN" altLang="en-US" sz="1800" dirty="0">
                <a:latin typeface="Gill Sans MT" panose="020B0502020104020203" pitchFamily="34" charset="0"/>
              </a:rPr>
              <a:t> 交换机、光模块仍处于供不应求，看好 </a:t>
            </a:r>
            <a:r>
              <a:rPr lang="en-US" altLang="zh-CN" sz="1800" dirty="0">
                <a:latin typeface="Gill Sans MT" panose="020B0502020104020203" pitchFamily="34" charset="0"/>
              </a:rPr>
              <a:t>XXX</a:t>
            </a:r>
            <a:r>
              <a:rPr lang="zh-CN" altLang="en-US" sz="1800" dirty="0">
                <a:latin typeface="Gill Sans MT" panose="020B0502020104020203" pitchFamily="34" charset="0"/>
              </a:rPr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342743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B2AEF3-38C6-9E40-86A0-D0FB59FEE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9249" y="1261240"/>
            <a:ext cx="6663504" cy="1803313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sz="3200" b="1" dirty="0">
                <a:solidFill>
                  <a:srgbClr val="FF0000"/>
                </a:solidFill>
              </a:rPr>
              <a:t>2023</a:t>
            </a:r>
            <a:r>
              <a:rPr lang="zh-CN" altLang="en-US" sz="3200" b="1" dirty="0">
                <a:solidFill>
                  <a:srgbClr val="FF0000"/>
                </a:solidFill>
              </a:rPr>
              <a:t>：</a:t>
            </a:r>
            <a:r>
              <a:rPr lang="zh-CN" altLang="en-US" sz="3200" dirty="0">
                <a:solidFill>
                  <a:srgbClr val="FF0000"/>
                </a:solidFill>
              </a:rPr>
              <a:t>大模型元年，</a:t>
            </a:r>
            <a:r>
              <a:rPr lang="en-US" altLang="zh-CN" sz="3200" dirty="0">
                <a:solidFill>
                  <a:srgbClr val="FF0000"/>
                </a:solidFill>
              </a:rPr>
              <a:t>ChatGPT</a:t>
            </a:r>
            <a:r>
              <a:rPr lang="zh-CN" altLang="en-US" sz="3200" dirty="0">
                <a:solidFill>
                  <a:srgbClr val="FF0000"/>
                </a:solidFill>
              </a:rPr>
              <a:t> 引发业界地震，</a:t>
            </a:r>
            <a:r>
              <a:rPr lang="en-US" altLang="zh-CN" sz="3200" dirty="0">
                <a:solidFill>
                  <a:srgbClr val="FF0000"/>
                </a:solidFill>
              </a:rPr>
              <a:t>LLAMA</a:t>
            </a:r>
            <a:r>
              <a:rPr lang="zh-CN" altLang="en-US" sz="3200" dirty="0">
                <a:solidFill>
                  <a:srgbClr val="FF0000"/>
                </a:solidFill>
              </a:rPr>
              <a:t>引导大模型开源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668DA1CA-F2D5-9C44-B0A3-C07C0FED15F1}"/>
              </a:ext>
            </a:extLst>
          </p:cNvPr>
          <p:cNvSpPr/>
          <p:nvPr/>
        </p:nvSpPr>
        <p:spPr>
          <a:xfrm>
            <a:off x="739249" y="3261624"/>
            <a:ext cx="10475289" cy="827690"/>
          </a:xfrm>
          <a:prstGeom prst="rightArrow">
            <a:avLst>
              <a:gd name="adj1" fmla="val 50000"/>
              <a:gd name="adj2" fmla="val 893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F5F90A3-E244-6844-A631-88588A115089}"/>
              </a:ext>
            </a:extLst>
          </p:cNvPr>
          <p:cNvCxnSpPr/>
          <p:nvPr/>
        </p:nvCxnSpPr>
        <p:spPr>
          <a:xfrm>
            <a:off x="1618593" y="3139440"/>
            <a:ext cx="0" cy="68317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18862BF2-0824-AF4F-A111-4AA1135478DA}"/>
              </a:ext>
            </a:extLst>
          </p:cNvPr>
          <p:cNvCxnSpPr/>
          <p:nvPr/>
        </p:nvCxnSpPr>
        <p:spPr>
          <a:xfrm>
            <a:off x="9138745" y="3523067"/>
            <a:ext cx="0" cy="68317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2EA39388-4AF7-E242-A0B7-D85922BB6D97}"/>
              </a:ext>
            </a:extLst>
          </p:cNvPr>
          <p:cNvSpPr txBox="1">
            <a:spLocks/>
          </p:cNvSpPr>
          <p:nvPr/>
        </p:nvSpPr>
        <p:spPr>
          <a:xfrm>
            <a:off x="4336477" y="4089314"/>
            <a:ext cx="7401794" cy="199617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3200" b="1" dirty="0">
                <a:solidFill>
                  <a:srgbClr val="FF0000"/>
                </a:solidFill>
              </a:rPr>
              <a:t>2024</a:t>
            </a:r>
            <a:r>
              <a:rPr lang="zh-CN" altLang="en-US" sz="3200" b="1" dirty="0">
                <a:solidFill>
                  <a:srgbClr val="FF0000"/>
                </a:solidFill>
              </a:rPr>
              <a:t>：</a:t>
            </a:r>
            <a:r>
              <a:rPr lang="zh-CN" altLang="en-US" sz="3200" dirty="0">
                <a:solidFill>
                  <a:srgbClr val="FF0000"/>
                </a:solidFill>
              </a:rPr>
              <a:t>大模型第二阶段，各大厂商发布 </a:t>
            </a:r>
            <a:r>
              <a:rPr lang="en-US" altLang="zh-CN" sz="3200" dirty="0">
                <a:solidFill>
                  <a:srgbClr val="FF0000"/>
                </a:solidFill>
              </a:rPr>
              <a:t>LLM</a:t>
            </a:r>
            <a:r>
              <a:rPr lang="zh-CN" altLang="en-US" sz="3200" dirty="0">
                <a:solidFill>
                  <a:srgbClr val="FF0000"/>
                </a:solidFill>
              </a:rPr>
              <a:t> 大模型，引发长序列、开闭源之争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356D5B-9B16-FF45-8125-68A3960B92E7}"/>
              </a:ext>
            </a:extLst>
          </p:cNvPr>
          <p:cNvSpPr txBox="1"/>
          <p:nvPr/>
        </p:nvSpPr>
        <p:spPr>
          <a:xfrm>
            <a:off x="553557" y="4055552"/>
            <a:ext cx="211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2023.02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AAE628-1347-9A40-9418-6B5FDA7DA632}"/>
              </a:ext>
            </a:extLst>
          </p:cNvPr>
          <p:cNvSpPr txBox="1"/>
          <p:nvPr/>
        </p:nvSpPr>
        <p:spPr>
          <a:xfrm>
            <a:off x="8082455" y="2875766"/>
            <a:ext cx="211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2024.03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12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混战</a:t>
            </a: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440681-69AC-FC4E-9930-F1A2A801EE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5" y="2074347"/>
            <a:ext cx="10963473" cy="4225239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马斯克高调宣传 </a:t>
            </a:r>
            <a:r>
              <a:rPr lang="en-US" altLang="zh-CN" dirty="0"/>
              <a:t>XAI</a:t>
            </a:r>
            <a:r>
              <a:rPr lang="zh-CN" altLang="en-US" dirty="0"/>
              <a:t> 开源 </a:t>
            </a:r>
            <a:r>
              <a:rPr lang="en-US" altLang="zh-CN" dirty="0"/>
              <a:t>Grok-1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E93031B-4D68-CA4B-98AD-8E688030A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Grok-1</a:t>
            </a:r>
            <a:r>
              <a:rPr lang="zh-CN" altLang="en-US" dirty="0"/>
              <a:t>当前参数量最大的开源大语言模型 </a:t>
            </a:r>
            <a:r>
              <a:rPr lang="en-US" altLang="zh-CN" dirty="0">
                <a:hlinkClick r:id="rId3"/>
              </a:rPr>
              <a:t>https://github.com/xai-org/grok-1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7BC955-E543-E846-8A1D-F8D052DE0C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859" y="2297772"/>
            <a:ext cx="439033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E1D13F-3344-6A46-AFCA-6095F10A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DataBricks</a:t>
            </a:r>
            <a:r>
              <a:rPr lang="zh-CN" altLang="en-US" dirty="0"/>
              <a:t> 数据湖专业公司开源 </a:t>
            </a:r>
            <a:r>
              <a:rPr lang="en-US" altLang="zh-CN" dirty="0"/>
              <a:t>DBRX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E356EA-B27E-704C-95DC-531CE1FC67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2005704"/>
            <a:ext cx="10963472" cy="4349376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479F63-1555-9C47-B47C-ADAEA5FDCC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开源大模型王座再易主，</a:t>
            </a:r>
            <a:r>
              <a:rPr lang="en-US" altLang="zh-CN" dirty="0"/>
              <a:t>1320</a:t>
            </a:r>
            <a:r>
              <a:rPr lang="zh-CN" altLang="en-US" dirty="0"/>
              <a:t>亿参数</a:t>
            </a:r>
            <a:r>
              <a:rPr lang="en-US" altLang="zh-CN" dirty="0"/>
              <a:t>DBRX</a:t>
            </a:r>
            <a:r>
              <a:rPr lang="zh-CN" altLang="en-US" dirty="0"/>
              <a:t>上线</a:t>
            </a:r>
          </a:p>
          <a:p>
            <a:r>
              <a:rPr lang="en-US" altLang="zh-CN" dirty="0">
                <a:hlinkClick r:id="rId3"/>
              </a:rPr>
              <a:t>https://www.databricks.com/blog/introducing-dbrx-new-state-art-open-llm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566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298B17D-F861-B14D-B7D8-A04C340D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Anthropic</a:t>
            </a:r>
            <a:r>
              <a:rPr lang="zh-CN" altLang="en-US" dirty="0"/>
              <a:t> 国外大模型创业公司发布 </a:t>
            </a:r>
            <a:r>
              <a:rPr lang="en-US" altLang="zh-CN" dirty="0"/>
              <a:t>Claude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BA8675-9192-8547-ABD0-D1B7250628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813" y="1951877"/>
            <a:ext cx="10599136" cy="4403203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27A00A-E61B-C645-9A1B-3F719B198F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GPT-4</a:t>
            </a:r>
            <a:r>
              <a:rPr lang="zh-CN" altLang="en-US" dirty="0"/>
              <a:t> 被全面碾压，</a:t>
            </a:r>
            <a:r>
              <a:rPr lang="en-US" altLang="zh-CN" dirty="0"/>
              <a:t>Claude 3</a:t>
            </a:r>
            <a:r>
              <a:rPr lang="zh-CN" altLang="en-US" dirty="0"/>
              <a:t> 一夜颠覆</a:t>
            </a:r>
            <a:r>
              <a:rPr lang="en-US" altLang="zh-CN" dirty="0"/>
              <a:t>AI</a:t>
            </a:r>
            <a:r>
              <a:rPr lang="zh-CN" altLang="en-US" dirty="0"/>
              <a:t>界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https://www.anthropic.com/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4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4FA3172-53F1-5446-A65D-8A546DB8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一年融资 </a:t>
            </a:r>
            <a:r>
              <a:rPr lang="en-US" altLang="zh-CN" dirty="0"/>
              <a:t>10</a:t>
            </a:r>
            <a:r>
              <a:rPr lang="zh-CN" altLang="en-US" dirty="0"/>
              <a:t> 亿美元的月之暗面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05966E-3069-064E-B5BD-8248CC3B2D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936" y="2503899"/>
            <a:ext cx="10296890" cy="3953838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AAFE-7E55-F74F-BCC6-01C7D6978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突破</a:t>
            </a:r>
            <a:r>
              <a:rPr lang="en-US" altLang="zh-CN" dirty="0"/>
              <a:t>200</a:t>
            </a:r>
            <a:r>
              <a:rPr lang="zh-CN" altLang="en-US" dirty="0"/>
              <a:t>万字文本交互！一年融资</a:t>
            </a:r>
            <a:r>
              <a:rPr lang="en-US" altLang="zh-CN" dirty="0"/>
              <a:t>10</a:t>
            </a:r>
            <a:r>
              <a:rPr lang="zh-CN" altLang="en-US" dirty="0"/>
              <a:t>亿美元，月之暗面模型再升级发布 </a:t>
            </a:r>
            <a:r>
              <a:rPr lang="en-US" altLang="zh-CN" dirty="0"/>
              <a:t>KIMI</a:t>
            </a:r>
            <a:r>
              <a:rPr lang="zh-CN" altLang="en-US" dirty="0"/>
              <a:t> </a:t>
            </a:r>
            <a:r>
              <a:rPr lang="en-US" altLang="zh-CN" dirty="0"/>
              <a:t>Chat</a:t>
            </a:r>
            <a:endParaRPr lang="zh-CN" altLang="en-US" dirty="0"/>
          </a:p>
          <a:p>
            <a:r>
              <a:rPr lang="en-US" altLang="zh-CN" dirty="0">
                <a:hlinkClick r:id="rId3"/>
              </a:rPr>
              <a:t>https://kimi.moonshot.cn/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509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40326</TotalTime>
  <Words>1741</Words>
  <Application>Microsoft Macintosh PowerPoint</Application>
  <PresentationFormat>自定义</PresentationFormat>
  <Paragraphs>216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PowerPoint 演示文稿</vt:lpstr>
      <vt:lpstr>马斯克高调宣传 XAI 开源 Grok-1</vt:lpstr>
      <vt:lpstr>DataBricks 数据湖专业公司开源 DBRX</vt:lpstr>
      <vt:lpstr>Anthropic 国外大模型创业公司发布 Claude</vt:lpstr>
      <vt:lpstr>一年融资 10 亿美元的月之暗面</vt:lpstr>
      <vt:lpstr>一年融资 10 亿美元的月之暗面</vt:lpstr>
      <vt:lpstr>阶跃星辰大模型新玩家官宣 Step 系列</vt:lpstr>
      <vt:lpstr>大模型涌现</vt:lpstr>
      <vt:lpstr>PowerPoint 演示文稿</vt:lpstr>
      <vt:lpstr>LLM 大模型序列长度</vt:lpstr>
      <vt:lpstr>长文本大模型之争</vt:lpstr>
      <vt:lpstr>长序列技术挑战 I：训练数据比例低</vt:lpstr>
      <vt:lpstr>长序列技术挑战 II：训推成本和难度增加</vt:lpstr>
      <vt:lpstr>长序列技术挑战 III：模型能力评估难</vt:lpstr>
      <vt:lpstr>通过综合算法、数据、工程实现超长序列</vt:lpstr>
      <vt:lpstr>长文本的优点</vt:lpstr>
      <vt:lpstr>PowerPoint 演示文稿</vt:lpstr>
      <vt:lpstr>长序列技术挑战 I：训练负载不均衡</vt:lpstr>
      <vt:lpstr>长序列技术挑战 II：训练有效性</vt:lpstr>
      <vt:lpstr>PowerPoint 演示文稿</vt:lpstr>
      <vt:lpstr>LLM 大模型发展趋势与思考</vt:lpstr>
      <vt:lpstr>长序列 Key Points</vt:lpstr>
      <vt:lpstr>MOE 混合专家 Key Points</vt:lpstr>
      <vt:lpstr>对百模大战产商思考</vt:lpstr>
      <vt:lpstr>对百模大战产商思考</vt:lpstr>
      <vt:lpstr>PowerPoint 演示文稿</vt:lpstr>
      <vt:lpstr>对计算产商思考</vt:lpstr>
      <vt:lpstr>PowerPoint 演示文稿</vt:lpstr>
      <vt:lpstr>对投融资思考 I</vt:lpstr>
      <vt:lpstr>PowerPoint 演示文稿</vt:lpstr>
      <vt:lpstr>对投融资思考 II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10849</cp:revision>
  <cp:lastPrinted>2023-09-08T09:14:01Z</cp:lastPrinted>
  <dcterms:created xsi:type="dcterms:W3CDTF">2020-08-28T08:44:19Z</dcterms:created>
  <dcterms:modified xsi:type="dcterms:W3CDTF">2024-07-21T02:46:24Z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